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sldIdLst>
    <p:sldId id="263" r:id="rId2"/>
    <p:sldId id="265" r:id="rId3"/>
    <p:sldId id="267" r:id="rId4"/>
    <p:sldId id="269" r:id="rId5"/>
    <p:sldId id="266" r:id="rId6"/>
    <p:sldId id="268" r:id="rId7"/>
    <p:sldId id="256" r:id="rId8"/>
    <p:sldId id="257" r:id="rId9"/>
    <p:sldId id="258" r:id="rId10"/>
    <p:sldId id="260" r:id="rId11"/>
    <p:sldId id="259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0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188161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E67D4DF-A47F-894F-995E-13C288683C29}" type="datetimeFigureOut">
              <a:rPr lang="en-US" smtClean="0"/>
              <a:t>12-04-20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16D77BF-563B-7948-A16C-E9C153512C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Summative Assessment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process – not an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86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a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Samples of student work</a:t>
            </a:r>
          </a:p>
          <a:p>
            <a:pPr lvl="1"/>
            <a:r>
              <a:rPr lang="en-US" dirty="0" smtClean="0"/>
              <a:t>Written work samples</a:t>
            </a:r>
          </a:p>
          <a:p>
            <a:pPr lvl="1"/>
            <a:r>
              <a:rPr lang="en-US" dirty="0" smtClean="0"/>
              <a:t>Photos of models of work</a:t>
            </a:r>
          </a:p>
          <a:p>
            <a:pPr lvl="1"/>
            <a:r>
              <a:rPr lang="en-US" dirty="0" smtClean="0"/>
              <a:t>Videos of groups working</a:t>
            </a:r>
          </a:p>
          <a:p>
            <a:pPr lvl="1"/>
            <a:r>
              <a:rPr lang="en-US" dirty="0" smtClean="0"/>
              <a:t>Audiotapes of conferencing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en-US" dirty="0" smtClean="0"/>
              <a:t>Student reflections</a:t>
            </a:r>
          </a:p>
          <a:p>
            <a:pPr lvl="1"/>
            <a:r>
              <a:rPr lang="en-US" dirty="0" smtClean="0"/>
              <a:t>Each piece of work is accompanied by the student’s reflection as to why it was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079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solving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pieces of work that demonstrate</a:t>
            </a:r>
          </a:p>
          <a:p>
            <a:pPr lvl="1"/>
            <a:r>
              <a:rPr lang="en-US" dirty="0" smtClean="0"/>
              <a:t>How working with others helped you solve a problem</a:t>
            </a:r>
          </a:p>
          <a:p>
            <a:pPr lvl="1"/>
            <a:r>
              <a:rPr lang="en-US" dirty="0" smtClean="0"/>
              <a:t>How using a variety of tools helped you solve a problem</a:t>
            </a:r>
          </a:p>
          <a:p>
            <a:pPr lvl="1"/>
            <a:r>
              <a:rPr lang="en-US" dirty="0" smtClean="0"/>
              <a:t>That you needed to persevere to solve the problem</a:t>
            </a:r>
          </a:p>
          <a:p>
            <a:pPr lvl="1"/>
            <a:r>
              <a:rPr lang="en-US" dirty="0" smtClean="0"/>
              <a:t>That you needed to connect different mathematical ideas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319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Portfolios I have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Empowering grade 10 general – attitudes towards math</a:t>
            </a:r>
          </a:p>
          <a:p>
            <a:r>
              <a:rPr lang="en-US" dirty="0" smtClean="0"/>
              <a:t>Problem solving portfolio</a:t>
            </a:r>
          </a:p>
          <a:p>
            <a:r>
              <a:rPr lang="en-US" dirty="0" smtClean="0"/>
              <a:t>Learning skills portfolio</a:t>
            </a:r>
          </a:p>
          <a:p>
            <a:r>
              <a:rPr lang="en-US" dirty="0" smtClean="0"/>
              <a:t>Intermediate mathematics methods </a:t>
            </a:r>
          </a:p>
          <a:p>
            <a:pPr lvl="1"/>
            <a:r>
              <a:rPr lang="en-US" dirty="0" smtClean="0"/>
              <a:t>(curriculum knowledge, professional knowledge, professional practice)</a:t>
            </a:r>
          </a:p>
          <a:p>
            <a:r>
              <a:rPr lang="en-US" dirty="0"/>
              <a:t>Graduate course – formative assessment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356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Portfolios I imagine as summative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Focused on the processes</a:t>
            </a:r>
          </a:p>
          <a:p>
            <a:r>
              <a:rPr lang="en-US" dirty="0" smtClean="0"/>
              <a:t>Focused on the overall expectations of the course</a:t>
            </a:r>
          </a:p>
          <a:p>
            <a:endParaRPr lang="en-US" dirty="0"/>
          </a:p>
          <a:p>
            <a:r>
              <a:rPr lang="en-US" dirty="0" smtClean="0"/>
              <a:t>Growth portfolios</a:t>
            </a:r>
          </a:p>
          <a:p>
            <a:endParaRPr lang="en-US" dirty="0"/>
          </a:p>
        </p:txBody>
      </p:sp>
      <p:sp>
        <p:nvSpPr>
          <p:cNvPr id="5" name="Curved Down Arrow 4"/>
          <p:cNvSpPr/>
          <p:nvPr/>
        </p:nvSpPr>
        <p:spPr>
          <a:xfrm rot="15985058">
            <a:off x="-128245" y="2368561"/>
            <a:ext cx="1631192" cy="940786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248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Summative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“Information is used by the teacher to summarize learning at a given point in time. This summary is used to make judgments about the quality of student learning on the basis of established criteria, to assign a value to represent that quality, and to support the communication of information about achievement to students themselves, parents, teachers, and others.” (Growing Success, p. 31)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think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Is summative assessment an event or a process?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Does your summative assessment take into account the students’ learning over time?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What mathematics is assessed? Important mathematical ideas? The big understandings?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What data is gathered and how is it put together?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How certain are you of your judgment of what students know and can do?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05468"/>
            <a:ext cx="7556313" cy="4720696"/>
          </a:xfrm>
        </p:spPr>
        <p:txBody>
          <a:bodyPr/>
          <a:lstStyle/>
          <a:p>
            <a:r>
              <a:rPr lang="en-US" sz="2800" dirty="0"/>
              <a:t>What data is gathered and how is it put together? 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How certain are you of your judgment of what students know and can do?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01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0555" y="1147269"/>
            <a:ext cx="3255264" cy="25865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How do we know what students know and can do? 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26932" y="1147268"/>
            <a:ext cx="4859867" cy="52226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544435" y="4038600"/>
            <a:ext cx="2856078" cy="2271375"/>
          </a:xfrm>
        </p:spPr>
        <p:txBody>
          <a:bodyPr>
            <a:noAutofit/>
          </a:bodyPr>
          <a:lstStyle/>
          <a:p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-594066" y="27862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4" r="33325" b="8234"/>
          <a:stretch/>
        </p:blipFill>
        <p:spPr bwMode="auto">
          <a:xfrm>
            <a:off x="4231653" y="2179118"/>
            <a:ext cx="4534521" cy="3730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474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Summative assessment – process or event?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Performance tasks</a:t>
            </a:r>
          </a:p>
          <a:p>
            <a:r>
              <a:rPr lang="en-US" sz="3200" dirty="0" smtClean="0"/>
              <a:t>Collection of student work over time </a:t>
            </a:r>
          </a:p>
          <a:p>
            <a:r>
              <a:rPr lang="en-US" sz="3200" dirty="0" smtClean="0"/>
              <a:t>Portfolios</a:t>
            </a:r>
          </a:p>
          <a:p>
            <a:r>
              <a:rPr lang="en-US" sz="3200" dirty="0"/>
              <a:t>Exams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51076" y="5036743"/>
            <a:ext cx="68737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can these forms tell us? </a:t>
            </a:r>
          </a:p>
          <a:p>
            <a:r>
              <a:rPr lang="en-US" sz="2800" dirty="0" smtClean="0"/>
              <a:t>What do they not tell us?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 rot="812414">
            <a:off x="4701278" y="3795103"/>
            <a:ext cx="3842755" cy="95410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Learning over time? </a:t>
            </a:r>
          </a:p>
          <a:p>
            <a:r>
              <a:rPr lang="en-US" sz="2800" dirty="0" smtClean="0"/>
              <a:t>How does that fit in?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Portfolio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ONE example of what summative assessment might look 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226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portfolios?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Shows growth over time</a:t>
            </a:r>
          </a:p>
          <a:p>
            <a:r>
              <a:rPr lang="en-US" dirty="0" smtClean="0"/>
              <a:t>Students take ownership for their own learning</a:t>
            </a:r>
          </a:p>
          <a:p>
            <a:r>
              <a:rPr lang="en-US" dirty="0" smtClean="0"/>
              <a:t>Includes reflective piece – develop metacognitive skills</a:t>
            </a:r>
          </a:p>
          <a:p>
            <a:r>
              <a:rPr lang="en-US" dirty="0" smtClean="0"/>
              <a:t>Different types of portfolios demonstrate different aspects of learning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89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types of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portfolio</a:t>
            </a:r>
          </a:p>
          <a:p>
            <a:r>
              <a:rPr lang="en-US" dirty="0" smtClean="0"/>
              <a:t>Showcase portfolio</a:t>
            </a:r>
          </a:p>
          <a:p>
            <a:r>
              <a:rPr lang="en-US" dirty="0" smtClean="0"/>
              <a:t>Portfolios for particular purposes:</a:t>
            </a:r>
          </a:p>
          <a:p>
            <a:pPr lvl="1"/>
            <a:r>
              <a:rPr lang="en-US" dirty="0" smtClean="0"/>
              <a:t>Problem solving portfolio</a:t>
            </a:r>
          </a:p>
          <a:p>
            <a:pPr lvl="1"/>
            <a:r>
              <a:rPr lang="en-US" dirty="0" smtClean="0"/>
              <a:t>Mathematical processes portfolio</a:t>
            </a:r>
          </a:p>
          <a:p>
            <a:pPr lvl="1"/>
            <a:r>
              <a:rPr lang="en-US" dirty="0" smtClean="0"/>
              <a:t>Perspective on math</a:t>
            </a:r>
          </a:p>
          <a:p>
            <a:pPr lvl="1"/>
            <a:r>
              <a:rPr lang="en-US" dirty="0" smtClean="0"/>
              <a:t>Learning skills portfolio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2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998</TotalTime>
  <Words>443</Words>
  <Application>Microsoft Macintosh PowerPoint</Application>
  <PresentationFormat>On-screen Show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Summative Assessment</vt:lpstr>
      <vt:lpstr>Summative assessment</vt:lpstr>
      <vt:lpstr>Things to think about</vt:lpstr>
      <vt:lpstr>The big challenge</vt:lpstr>
      <vt:lpstr>How do we know what students know and can do? </vt:lpstr>
      <vt:lpstr>Summative assessment – process or event?</vt:lpstr>
      <vt:lpstr>Portfolio assessment</vt:lpstr>
      <vt:lpstr>Why use portfolios?</vt:lpstr>
      <vt:lpstr>Different types of portfolio</vt:lpstr>
      <vt:lpstr>Components of a portfolio</vt:lpstr>
      <vt:lpstr>Problem solving portfolio</vt:lpstr>
      <vt:lpstr>Portfolios I have used</vt:lpstr>
      <vt:lpstr>Portfolios I imagine as summative assessments</vt:lpstr>
    </vt:vector>
  </TitlesOfParts>
  <Company>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Portfolio assessment</dc:title>
  <dc:creator>Chris Suurtamm</dc:creator>
  <cp:lastModifiedBy>Chris Suurtamm</cp:lastModifiedBy>
  <cp:revision>6</cp:revision>
  <dcterms:created xsi:type="dcterms:W3CDTF">2012-04-21T00:39:44Z</dcterms:created>
  <dcterms:modified xsi:type="dcterms:W3CDTF">2012-04-21T17:18:33Z</dcterms:modified>
</cp:coreProperties>
</file>